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Override PartName="/ppt/notesSlides/notesSlide37.xml" ContentType="application/vnd.openxmlformats-officedocument.presentationml.notes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697" r:id="rId2"/>
    <p:sldMasterId id="2147483699" r:id="rId3"/>
  </p:sldMasterIdLst>
  <p:notesMasterIdLst>
    <p:notesMasterId r:id="rId66"/>
  </p:notesMasterIdLst>
  <p:sldIdLst>
    <p:sldId id="256" r:id="rId4"/>
    <p:sldId id="259" r:id="rId5"/>
    <p:sldId id="293" r:id="rId6"/>
    <p:sldId id="287" r:id="rId7"/>
    <p:sldId id="288" r:id="rId8"/>
    <p:sldId id="290" r:id="rId9"/>
    <p:sldId id="291" r:id="rId10"/>
    <p:sldId id="296" r:id="rId11"/>
    <p:sldId id="297" r:id="rId12"/>
    <p:sldId id="298" r:id="rId13"/>
    <p:sldId id="306" r:id="rId14"/>
    <p:sldId id="299" r:id="rId15"/>
    <p:sldId id="295" r:id="rId16"/>
    <p:sldId id="304" r:id="rId17"/>
    <p:sldId id="305" r:id="rId18"/>
    <p:sldId id="303" r:id="rId19"/>
    <p:sldId id="307" r:id="rId20"/>
    <p:sldId id="308" r:id="rId21"/>
    <p:sldId id="309" r:id="rId22"/>
    <p:sldId id="310" r:id="rId23"/>
    <p:sldId id="261" r:id="rId24"/>
    <p:sldId id="311" r:id="rId25"/>
    <p:sldId id="312" r:id="rId26"/>
    <p:sldId id="313" r:id="rId27"/>
    <p:sldId id="314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315" r:id="rId38"/>
    <p:sldId id="275" r:id="rId39"/>
    <p:sldId id="276" r:id="rId40"/>
    <p:sldId id="277" r:id="rId41"/>
    <p:sldId id="300" r:id="rId42"/>
    <p:sldId id="301" r:id="rId43"/>
    <p:sldId id="316" r:id="rId44"/>
    <p:sldId id="317" r:id="rId45"/>
    <p:sldId id="318" r:id="rId46"/>
    <p:sldId id="292" r:id="rId47"/>
    <p:sldId id="319" r:id="rId48"/>
    <p:sldId id="278" r:id="rId49"/>
    <p:sldId id="302" r:id="rId50"/>
    <p:sldId id="320" r:id="rId51"/>
    <p:sldId id="279" r:id="rId52"/>
    <p:sldId id="321" r:id="rId53"/>
    <p:sldId id="322" r:id="rId54"/>
    <p:sldId id="323" r:id="rId55"/>
    <p:sldId id="324" r:id="rId56"/>
    <p:sldId id="325" r:id="rId57"/>
    <p:sldId id="326" r:id="rId58"/>
    <p:sldId id="280" r:id="rId59"/>
    <p:sldId id="281" r:id="rId60"/>
    <p:sldId id="282" r:id="rId61"/>
    <p:sldId id="283" r:id="rId62"/>
    <p:sldId id="284" r:id="rId63"/>
    <p:sldId id="285" r:id="rId64"/>
    <p:sldId id="286" r:id="rId65"/>
  </p:sldIdLst>
  <p:sldSz cx="9144000" cy="5143500" type="screen16x9"/>
  <p:notesSz cx="6858000" cy="9144000"/>
  <p:embeddedFontLst>
    <p:embeddedFont>
      <p:font typeface="Helvetica Neue" charset="0"/>
      <p:regular r:id="rId67"/>
      <p:bold r:id="rId68"/>
      <p:italic r:id="rId69"/>
      <p:boldItalic r:id="rId70"/>
    </p:embeddedFont>
    <p:embeddedFont>
      <p:font typeface="Gill Sans" charset="0"/>
      <p:regular r:id="rId71"/>
      <p:bold r:id="rId72"/>
    </p:embeddedFont>
    <p:embeddedFont>
      <p:font typeface="Consolas" pitchFamily="49" charset="0"/>
      <p:regular r:id="rId73"/>
      <p:bold r:id="rId74"/>
      <p:italic r:id="rId75"/>
      <p:boldItalic r:id="rId76"/>
    </p:embeddedFont>
    <p:embeddedFont>
      <p:font typeface="Merriweather Sans" charset="0"/>
      <p:italic r:id="rId77"/>
      <p:boldItalic r:id="rId78"/>
    </p:embeddedFont>
    <p:embeddedFont>
      <p:font typeface="Helvetica Neue Light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857" y="-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font" Target="fonts/font2.fntdata"/><Relationship Id="rId76" Type="http://schemas.openxmlformats.org/officeDocument/2006/relationships/font" Target="fonts/font10.fntdata"/><Relationship Id="rId84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16.fntdata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1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caba1471_4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caba1471_4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01a5d332_17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01a5d332_17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01a5d332_59_6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2901a5d332_59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01a5d332_17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01a5d332_17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01a5d332_59_6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2901a5d332_59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01a5d332_59_6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2901a5d332_59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01a5d332_59_6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2901a5d332_59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01a5d332_59_6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2901a5d332_59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dd75c91_0_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27bdd75c9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dd75c91_0_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27bdd75c9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bdd75c91_0_1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27bdd75c9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bdd75c91_0_1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27bdd75c9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dd75c91_0_1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7bdd75c9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01a5d332_174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2901a5d332_17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bdd75c91_0_1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27bdd75c9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bdd75c9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Google Shape;455;g27bdd75c91_0_1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7bf3c45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g27bf3c45f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f3c45f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g27bf3c45f0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7bdd75c9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Google Shape;481;g27bdd75c91_0_1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bdd75c91_0_1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27bdd75c91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x">
  <p:cSld name="TITLE_AND_BOD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1" name="Google Shape;151;p39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5" name="Google Shape;155;p40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3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" name="Google Shape;159;p41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5" name="Google Shape;165;p43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>
            <a:spLocks noGrp="1"/>
          </p:cNvSpPr>
          <p:nvPr>
            <p:ph type="pic" idx="2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9" name="Google Shape;169;p44"/>
          <p:cNvSpPr txBox="1">
            <a:spLocks noGrp="1"/>
          </p:cNvSpPr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0" name="Google Shape;170;p44"/>
          <p:cNvSpPr txBox="1">
            <a:spLocks noGrp="1"/>
          </p:cNvSpPr>
          <p:nvPr>
            <p:ph type="body" idx="1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>
            <a:spLocks noGrp="1"/>
          </p:cNvSpPr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4" name="Google Shape;174;p45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>
            <a:spLocks noGrp="1"/>
          </p:cNvSpPr>
          <p:nvPr>
            <p:ph type="pic" idx="2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7" name="Google Shape;177;p46"/>
          <p:cNvSpPr txBox="1">
            <a:spLocks noGrp="1"/>
          </p:cNvSpPr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8" name="Google Shape;178;p46"/>
          <p:cNvSpPr txBox="1">
            <a:spLocks noGrp="1"/>
          </p:cNvSpPr>
          <p:nvPr>
            <p:ph type="body" idx="1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9" name="Google Shape;179;p46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2" name="Google Shape;182;p4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>
            <a:spLocks noGrp="1"/>
          </p:cNvSpPr>
          <p:nvPr>
            <p:ph type="pic" idx="2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5" name="Google Shape;185;p48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6" name="Google Shape;186;p48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7" name="Google Shape;187;p48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>
            <a:spLocks noGrp="1"/>
          </p:cNvSpPr>
          <p:nvPr>
            <p:ph type="body" idx="1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>
            <a:spLocks noGrp="1"/>
          </p:cNvSpPr>
          <p:nvPr>
            <p:ph type="pic" idx="2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3" name="Google Shape;193;p50"/>
          <p:cNvSpPr>
            <a:spLocks noGrp="1"/>
          </p:cNvSpPr>
          <p:nvPr>
            <p:ph type="pic" idx="3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4" name="Google Shape;194;p50"/>
          <p:cNvSpPr>
            <a:spLocks noGrp="1"/>
          </p:cNvSpPr>
          <p:nvPr>
            <p:ph type="pic" idx="4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5" name="Google Shape;195;p5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>
            <a:spLocks noGrp="1"/>
          </p:cNvSpPr>
          <p:nvPr>
            <p:ph type="body" idx="1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8" name="Google Shape;198;p51"/>
          <p:cNvSpPr txBox="1">
            <a:spLocks noGrp="1"/>
          </p:cNvSpPr>
          <p:nvPr>
            <p:ph type="body" idx="2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9" name="Google Shape;199;p5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2" name="Google Shape;202;p52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3" name="Google Shape;143;p37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video" Target="file:///C:\Users\joshhu\Desktop\convolution.mp4" TargetMode="Externa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parse.ele.tue.nl/cluster/2/CNNArchitecture.jp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vdumoulin/conv_arithmeti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parse.ele.tue.nl/cluster/2/CNNArchitecture.jp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ireneli.eu/2016/02/03/deep-learning-05-talk-about-convolutional-neural-network%EF%BC%88cnn%EF%BC%89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5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3"/>
          <p:cNvSpPr txBox="1">
            <a:spLocks noGrp="1"/>
          </p:cNvSpPr>
          <p:nvPr>
            <p:ph type="ctrTitle" idx="4294967295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lang="en" sz="4200" b="0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lang="en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id="210" name="Google Shape;210;p53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3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0" i="0" u="none" strike="noStrike" cap="none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Relu</a:t>
            </a:r>
            <a:r>
              <a:rPr lang="en-US" sz="3400" dirty="0" smtClean="0">
                <a:latin typeface="Gill Sans"/>
                <a:ea typeface="Gill Sans"/>
                <a:cs typeface="Gill Sans"/>
                <a:sym typeface="Gill Sans"/>
              </a:rPr>
              <a:t>, delete negative(black)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520" y="915566"/>
            <a:ext cx="401258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8024" y="2355726"/>
            <a:ext cx="4015854" cy="269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8024" y="0"/>
            <a:ext cx="4032448" cy="503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467544" y="170765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000" dirty="0" smtClean="0"/>
              <a:t>Different </a:t>
            </a:r>
            <a:r>
              <a:rPr lang="en-US" altLang="zh-TW" sz="2000" dirty="0" smtClean="0"/>
              <a:t>filters can detect different features from an image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995686"/>
            <a:ext cx="7488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Convolution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Non Linear(</a:t>
            </a:r>
            <a:r>
              <a:rPr lang="en-US" altLang="zh-TW" sz="2400" dirty="0" err="1" smtClean="0"/>
              <a:t>Relu</a:t>
            </a:r>
            <a:r>
              <a:rPr lang="en-US" altLang="zh-TW" sz="2400" dirty="0" smtClean="0"/>
              <a:t> for example)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Pooling or sub sampling( Max Pooling for example)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Classification (Full connected layer)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1419622"/>
            <a:ext cx="65325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7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sp>
        <p:nvSpPr>
          <p:cNvPr id="9" name="矩形 8"/>
          <p:cNvSpPr/>
          <p:nvPr/>
        </p:nvSpPr>
        <p:spPr>
          <a:xfrm>
            <a:off x="611560" y="1779662"/>
            <a:ext cx="77768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Convolution is a mathematical operation on two functions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To produce a third function that expresses how the shape of one is modified by the other.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term convolution refers to both the result function and to the process of computing it. Convolution is similar to </a:t>
            </a:r>
            <a:r>
              <a:rPr lang="en-US" altLang="zh-TW" sz="2000" dirty="0" smtClean="0"/>
              <a:t>cross-correlation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Convolution preserves the spatial relationship between pixels by learning image features using small squares of input data.</a:t>
            </a:r>
            <a:endParaRPr lang="en-US" altLang="zh-TW" sz="2000" dirty="0" smtClean="0"/>
          </a:p>
          <a:p>
            <a:pPr marL="342900" indent="-342900">
              <a:buFont typeface="+mj-lt"/>
              <a:buAutoNum type="arabicPeriod"/>
            </a:pP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7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203598"/>
            <a:ext cx="6120680" cy="3528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pic>
        <p:nvPicPr>
          <p:cNvPr id="4" name="convolutio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11760" y="1203598"/>
            <a:ext cx="4824536" cy="3617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Two images convolve</a:t>
            </a:r>
            <a:endParaRPr lang="zh-TW" altLang="en-US" dirty="0"/>
          </a:p>
        </p:txBody>
      </p:sp>
      <p:pic>
        <p:nvPicPr>
          <p:cNvPr id="1026" name="Picture 2" descr="C:\Users\joshhu\Desktop\convolution_schematic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059582"/>
            <a:ext cx="5010151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80" y="1347614"/>
            <a:ext cx="187220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763688" y="3579862"/>
            <a:ext cx="41969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/>
              <a:t>filter</a:t>
            </a:r>
            <a:r>
              <a:rPr lang="en-US" altLang="zh-TW" sz="2000" dirty="0" smtClean="0"/>
              <a:t>‘ or ‘kernel’ or ‘feature detector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688" y="1059582"/>
            <a:ext cx="1944216" cy="1923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619672" y="3579862"/>
            <a:ext cx="62646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Convolved Feature’ or ‘Activation Map’ or the ‘</a:t>
            </a:r>
            <a:r>
              <a:rPr lang="en-US" altLang="zh-TW" sz="2000" b="1" dirty="0" smtClean="0"/>
              <a:t>Feature Map</a:t>
            </a:r>
            <a:r>
              <a:rPr lang="en-US" altLang="zh-TW" sz="2000" dirty="0" smtClean="0"/>
              <a:t>‘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235" name="Google Shape;235;p56" descr="Shape 7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6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lang="en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shhu\Desktop\giphy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640" y="267494"/>
            <a:ext cx="6768752" cy="3835626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971600" y="4443958"/>
            <a:ext cx="6624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Convolution operation captures the local dependencies in the original image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Action</a:t>
            </a:r>
            <a:endParaRPr/>
          </a:p>
        </p:txBody>
      </p:sp>
      <p:pic>
        <p:nvPicPr>
          <p:cNvPr id="248" name="Google Shape;2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50" y="1168725"/>
            <a:ext cx="3213300" cy="3652603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Size of featured map</a:t>
            </a:r>
            <a:endParaRPr dirty="0"/>
          </a:p>
        </p:txBody>
      </p:sp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sp>
        <p:nvSpPr>
          <p:cNvPr id="5" name="矩形 4"/>
          <p:cNvSpPr/>
          <p:nvPr/>
        </p:nvSpPr>
        <p:spPr>
          <a:xfrm>
            <a:off x="2339752" y="1635646"/>
            <a:ext cx="46805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zh-TW" sz="3600" b="1" dirty="0" smtClean="0"/>
              <a:t>Depth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b="1" dirty="0" smtClean="0"/>
              <a:t>Stride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b="1" dirty="0" smtClean="0"/>
              <a:t>Zero-padding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Depth</a:t>
            </a:r>
            <a:endParaRPr dirty="0"/>
          </a:p>
        </p:txBody>
      </p:sp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584" y="1131590"/>
            <a:ext cx="7381875" cy="343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Stride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776" y="1203598"/>
            <a:ext cx="4002087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Zero Padding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80210" y="1995686"/>
            <a:ext cx="8783400" cy="2478118"/>
          </a:xfrm>
        </p:spPr>
        <p:txBody>
          <a:bodyPr/>
          <a:lstStyle/>
          <a:p>
            <a:r>
              <a:rPr lang="en-US" altLang="zh-TW" dirty="0" smtClean="0"/>
              <a:t>A nice feature of zero padding is that it allows us to control the size of the feature maps. Adding zero-padding is also called </a:t>
            </a:r>
            <a:r>
              <a:rPr lang="en-US" altLang="zh-TW" i="1" dirty="0" smtClean="0"/>
              <a:t>wide convolution</a:t>
            </a:r>
            <a:r>
              <a:rPr lang="en-US" altLang="zh-TW" b="1" dirty="0" smtClean="0"/>
              <a:t>,</a:t>
            </a:r>
            <a:r>
              <a:rPr lang="en-US" altLang="zh-TW" dirty="0" smtClean="0"/>
              <a:t> and not using zero-padding would be a</a:t>
            </a:r>
            <a:r>
              <a:rPr lang="en-US" altLang="zh-TW" i="1" dirty="0" smtClean="0"/>
              <a:t> narrow convolution</a:t>
            </a:r>
            <a:r>
              <a:rPr lang="en-US" altLang="zh-TW" dirty="0" smtClean="0"/>
              <a:t>. This has been explained clearly in </a:t>
            </a:r>
            <a:endParaRPr lang="zh-TW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padding in Action</a:t>
            </a:r>
            <a:endParaRPr/>
          </a:p>
        </p:txBody>
      </p:sp>
      <p:sp>
        <p:nvSpPr>
          <p:cNvPr id="350" name="Google Shape;350;p6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1" name="Google Shape;3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433398"/>
            <a:ext cx="7620000" cy="282892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stride in Action</a:t>
            </a:r>
            <a:endParaRPr/>
          </a:p>
        </p:txBody>
      </p:sp>
      <p:sp>
        <p:nvSpPr>
          <p:cNvPr id="357" name="Google Shape;357;p6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25" y="1296298"/>
            <a:ext cx="7620000" cy="306705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9" name="Google Shape;359;p64"/>
          <p:cNvSpPr/>
          <p:nvPr/>
        </p:nvSpPr>
        <p:spPr>
          <a:xfrm>
            <a:off x="7028275" y="1007925"/>
            <a:ext cx="2787900" cy="36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1" y="0"/>
            <a:ext cx="91609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lvl="0"/>
            <a:r>
              <a:rPr lang="en" altLang="zh-TW" dirty="0" smtClean="0"/>
              <a:t>An Image is a 2D matrix</a:t>
            </a:r>
            <a:endParaRPr dirty="0"/>
          </a:p>
        </p:txBody>
      </p:sp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" y="-6125"/>
            <a:ext cx="9180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0"/>
            <a:ext cx="9144000" cy="51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97"/>
            <a:ext cx="9201576" cy="51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38450"/>
            <a:ext cx="9170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" y="70700"/>
            <a:ext cx="91705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>
            <a:spLocks noGrp="1"/>
          </p:cNvSpPr>
          <p:nvPr>
            <p:ph type="title"/>
          </p:nvPr>
        </p:nvSpPr>
        <p:spPr>
          <a:xfrm>
            <a:off x="-8250" y="133945"/>
            <a:ext cx="9160500" cy="70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</a:t>
            </a:r>
            <a:endParaRPr dirty="0"/>
          </a:p>
        </p:txBody>
      </p:sp>
      <p:sp>
        <p:nvSpPr>
          <p:cNvPr id="403" name="Google Shape;403;p72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843558"/>
            <a:ext cx="8083550" cy="389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>
            <a:spLocks noGrp="1"/>
          </p:cNvSpPr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</a:t>
            </a: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pooling</a:t>
            </a:r>
            <a:endParaRPr dirty="0"/>
          </a:p>
        </p:txBody>
      </p:sp>
      <p:pic>
        <p:nvPicPr>
          <p:cNvPr id="400" name="Google Shape;400;p72" descr="Shape 7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72" descr="Shape 7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2" descr="Shape 7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2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sp>
        <p:nvSpPr>
          <p:cNvPr id="410" name="Google Shape;410;p7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1" name="Google Shape;41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Pooling in Action</a:t>
            </a:r>
            <a:endParaRPr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8" name="Google Shape;41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01" y="1322550"/>
            <a:ext cx="5181400" cy="293397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1779662"/>
            <a:ext cx="6708775" cy="250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colored image is 3 x 2d matrix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3768" y="1707654"/>
            <a:ext cx="534944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 Pooling in </a:t>
            </a:r>
            <a:r>
              <a:rPr lang="en" dirty="0" smtClean="0"/>
              <a:t>Action (with padding)</a:t>
            </a:r>
            <a:endParaRPr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347614"/>
            <a:ext cx="7015163" cy="291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 Pooling </a:t>
            </a:r>
            <a:r>
              <a:rPr lang="en" dirty="0" smtClean="0"/>
              <a:t>with depth of 3</a:t>
            </a:r>
            <a:endParaRPr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1563638"/>
            <a:ext cx="7440613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Pooling</a:t>
            </a:r>
            <a:endParaRPr dirty="0"/>
          </a:p>
        </p:txBody>
      </p:sp>
      <p:pic>
        <p:nvPicPr>
          <p:cNvPr id="9218" name="Picture 2" descr="C:\Users\joshhu\Desktop\screen-shot-2016-08-07-at-6-11-53-p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203598"/>
            <a:ext cx="8099171" cy="34563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Reaons of pooling</a:t>
            </a:r>
            <a:endParaRPr dirty="0"/>
          </a:p>
        </p:txBody>
      </p:sp>
      <p:sp>
        <p:nvSpPr>
          <p:cNvPr id="4" name="矩形 3"/>
          <p:cNvSpPr/>
          <p:nvPr/>
        </p:nvSpPr>
        <p:spPr>
          <a:xfrm>
            <a:off x="755576" y="1635646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Makes </a:t>
            </a:r>
            <a:r>
              <a:rPr lang="en-US" altLang="zh-TW" sz="1800" dirty="0" smtClean="0"/>
              <a:t>the input </a:t>
            </a:r>
            <a:r>
              <a:rPr lang="en-US" altLang="zh-TW" sz="1800" dirty="0" smtClean="0"/>
              <a:t>smaller </a:t>
            </a:r>
            <a:r>
              <a:rPr lang="en-US" altLang="zh-TW" sz="1800" dirty="0" smtClean="0"/>
              <a:t>and more manageable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Reduces </a:t>
            </a:r>
            <a:r>
              <a:rPr lang="en-US" altLang="zh-TW" sz="1800" dirty="0" smtClean="0"/>
              <a:t>the number of parameters and computations in the network, </a:t>
            </a:r>
            <a:endParaRPr lang="en-US" altLang="zh-TW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Makes </a:t>
            </a:r>
            <a:r>
              <a:rPr lang="en-US" altLang="zh-TW" sz="1800" dirty="0" smtClean="0"/>
              <a:t>the network invariant to small transformations, distortions and translations in the input </a:t>
            </a:r>
            <a:r>
              <a:rPr lang="en-US" altLang="zh-TW" sz="1800" dirty="0" smtClean="0"/>
              <a:t>image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Small </a:t>
            </a:r>
            <a:r>
              <a:rPr lang="en-US" altLang="zh-TW" sz="1800" dirty="0" smtClean="0"/>
              <a:t>distortion in input will not change the output of Pooling – since we take the maximum / average value in a local neighborhood).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Helps </a:t>
            </a:r>
            <a:r>
              <a:rPr lang="en-US" altLang="zh-TW" sz="1800" dirty="0" smtClean="0"/>
              <a:t>us arrive at an almost scale invariant representation of our </a:t>
            </a:r>
            <a:r>
              <a:rPr lang="en-US" altLang="zh-TW" sz="1800" dirty="0" smtClean="0"/>
              <a:t>image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We </a:t>
            </a:r>
            <a:r>
              <a:rPr lang="en-US" altLang="zh-TW" sz="1800" dirty="0" smtClean="0"/>
              <a:t>can detect objects in an image no matter where they are </a:t>
            </a:r>
            <a:r>
              <a:rPr lang="en-US" altLang="zh-TW" sz="1800" dirty="0" smtClean="0"/>
              <a:t>located.</a:t>
            </a:r>
            <a:endParaRPr lang="en-US" altLang="zh-TW" sz="18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Fully Connected</a:t>
            </a:r>
            <a:endParaRPr dirty="0"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31640" y="1059582"/>
            <a:ext cx="6796087" cy="380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Fully Connected</a:t>
            </a:r>
            <a:endParaRPr dirty="0"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sp>
        <p:nvSpPr>
          <p:cNvPr id="5" name="矩形 4"/>
          <p:cNvSpPr/>
          <p:nvPr/>
        </p:nvSpPr>
        <p:spPr>
          <a:xfrm>
            <a:off x="539552" y="1419622"/>
            <a:ext cx="76328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Fully Connected layer is a traditional </a:t>
            </a:r>
            <a:r>
              <a:rPr lang="en-US" altLang="zh-TW" sz="2000" dirty="0" smtClean="0"/>
              <a:t>MLP that </a:t>
            </a:r>
            <a:r>
              <a:rPr lang="en-US" altLang="zh-TW" sz="2000" dirty="0" smtClean="0"/>
              <a:t>uses a </a:t>
            </a:r>
            <a:r>
              <a:rPr lang="en-US" altLang="zh-TW" sz="2000" dirty="0" err="1" smtClean="0"/>
              <a:t>softmax</a:t>
            </a:r>
            <a:r>
              <a:rPr lang="en-US" altLang="zh-TW" sz="2000" dirty="0" smtClean="0"/>
              <a:t> activation function in the output </a:t>
            </a:r>
            <a:r>
              <a:rPr lang="en-US" altLang="zh-TW" sz="2000" dirty="0" smtClean="0"/>
              <a:t>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purpose of the Fully Connected layer is to use these features for classifying the input image into various classes based on the training </a:t>
            </a:r>
            <a:r>
              <a:rPr lang="en-US" altLang="zh-TW" sz="2000" dirty="0" smtClean="0"/>
              <a:t>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sum of FC layers’ probability is 1 ensured by </a:t>
            </a:r>
            <a:r>
              <a:rPr lang="en-US" altLang="zh-TW" sz="2000" dirty="0" err="1" smtClean="0"/>
              <a:t>Softmax</a:t>
            </a:r>
            <a:r>
              <a:rPr lang="en-US" altLang="zh-TW" sz="2000" dirty="0" smtClean="0"/>
              <a:t> </a:t>
            </a:r>
            <a:r>
              <a:rPr lang="en-US" altLang="zh-TW" sz="2000" dirty="0" smtClean="0"/>
              <a:t>to form a probability distribution.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424" name="Google Shape;424;p75" descr="Shape 7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5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lang="en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3608" y="1203598"/>
            <a:ext cx="7183437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9592" y="915566"/>
            <a:ext cx="7542583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  <a:endParaRPr/>
          </a:p>
        </p:txBody>
      </p:sp>
      <p:sp>
        <p:nvSpPr>
          <p:cNvPr id="431" name="Google Shape;431;p76"/>
          <p:cNvSpPr txBox="1"/>
          <p:nvPr/>
        </p:nvSpPr>
        <p:spPr>
          <a:xfrm>
            <a:off x="929926" y="4881575"/>
            <a:ext cx="82059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1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https://ireneli.eu/2016/02/03/deep-learning-05-talk-about-convolutional-neural-network%EF%BC%88cnn%EF%BC%89/</a:t>
            </a:r>
            <a:r>
              <a:rPr lang="en" sz="1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id="432" name="Google Shape;432;p7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27784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Visualize the CNN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9832" y="1347614"/>
            <a:ext cx="2880320" cy="364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1347614"/>
            <a:ext cx="7023100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600" y="3075806"/>
            <a:ext cx="73818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600" y="1707654"/>
            <a:ext cx="7104063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3867894"/>
            <a:ext cx="7542213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1347614"/>
            <a:ext cx="7718425" cy="326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1131590"/>
            <a:ext cx="7051675" cy="306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3608" y="4257675"/>
            <a:ext cx="74834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3922" y="1275606"/>
            <a:ext cx="871007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3255963"/>
            <a:ext cx="7446963" cy="188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id="438" name="Google Shape;438;p77" descr="Shape 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8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id="445" name="Google Shape;445;p78" descr="Shape 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7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8"/>
          <p:cNvSpPr/>
          <p:nvPr/>
        </p:nvSpPr>
        <p:spPr>
          <a:xfrm>
            <a:off x="2083235" y="3753744"/>
            <a:ext cx="1572600" cy="96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torch.nn.Conv2d (in_channels, 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out_channels, 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kernel_siz)</a:t>
            </a:r>
            <a:endParaRPr sz="500"/>
          </a:p>
        </p:txBody>
      </p:sp>
      <p:sp>
        <p:nvSpPr>
          <p:cNvPr id="448" name="Google Shape;448;p78"/>
          <p:cNvSpPr txBox="1"/>
          <p:nvPr/>
        </p:nvSpPr>
        <p:spPr>
          <a:xfrm>
            <a:off x="2089227" y="4764286"/>
            <a:ext cx="4104900" cy="244200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78"/>
          <p:cNvSpPr/>
          <p:nvPr/>
        </p:nvSpPr>
        <p:spPr>
          <a:xfrm>
            <a:off x="4283510" y="3585122"/>
            <a:ext cx="1389600" cy="77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nn.MaxPool2d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(kernel_size)</a:t>
            </a:r>
            <a:endParaRPr sz="500"/>
          </a:p>
        </p:txBody>
      </p:sp>
      <p:sp>
        <p:nvSpPr>
          <p:cNvPr id="450" name="Google Shape;450;p78"/>
          <p:cNvSpPr txBox="1"/>
          <p:nvPr/>
        </p:nvSpPr>
        <p:spPr>
          <a:xfrm>
            <a:off x="4284739" y="4394211"/>
            <a:ext cx="2361600" cy="244200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Google Shape;451;p78"/>
          <p:cNvSpPr txBox="1"/>
          <p:nvPr/>
        </p:nvSpPr>
        <p:spPr>
          <a:xfrm>
            <a:off x="6370714" y="1136661"/>
            <a:ext cx="2637000" cy="2442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Google Shape;452;p78"/>
          <p:cNvSpPr/>
          <p:nvPr/>
        </p:nvSpPr>
        <p:spPr>
          <a:xfrm>
            <a:off x="6788138" y="1420751"/>
            <a:ext cx="894600" cy="5472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9"/>
          <p:cNvSpPr txBox="1">
            <a:spLocks noGrp="1"/>
          </p:cNvSpPr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id="458" name="Google Shape;458;p7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79" descr="Shape 9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9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12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 i="0" u="none" strike="noStrike" cap="non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 i="0" u="none" strike="noStrike" cap="non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lang="en" sz="1200" b="1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200" b="1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sz="1200" b="1" i="1" u="none" strike="noStrike" cap="non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12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sz="1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0"/>
          <p:cNvSpPr txBox="1">
            <a:spLocks noGrp="1"/>
          </p:cNvSpPr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id="466" name="Google Shape;466;p8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80" descr="Shape 9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0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lang="en" sz="1200" b="1" i="0" u="none" strike="noStrike" cap="none">
                <a:solidFill>
                  <a:srgbClr val="000000"/>
                </a:solidFill>
              </a:rPr>
              <a:t>320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69" name="Google Shape;469;p80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12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 i="0" u="none" strike="noStrike" cap="non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 i="0" u="none" strike="noStrike" cap="non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lang="en" sz="1200" b="1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200" b="1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sz="1200" b="1" i="1" u="none" strike="noStrike" cap="non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12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sz="1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43808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234;p56"/>
          <p:cNvSpPr txBox="1">
            <a:spLocks noGrp="1"/>
          </p:cNvSpPr>
          <p:nvPr>
            <p:ph type="title"/>
          </p:nvPr>
        </p:nvSpPr>
        <p:spPr>
          <a:xfrm>
            <a:off x="-15875" y="0"/>
            <a:ext cx="9159875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1"/>
          <p:cNvSpPr txBox="1">
            <a:spLocks noGrp="1"/>
          </p:cNvSpPr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id="475" name="Google Shape;475;p8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81" descr="Shape 9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1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lang="en" sz="1200" b="1" i="0" u="none" strike="noStrike" cap="none">
                <a:solidFill>
                  <a:srgbClr val="000000"/>
                </a:solidFill>
              </a:rPr>
              <a:t>320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78" name="Google Shape;478;p81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12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 i="0" u="none" strike="noStrike" cap="non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 i="0" u="none" strike="noStrike" cap="non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lang="en" sz="1200" b="1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200" b="1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sz="1200" b="1" i="1" u="none" strike="noStrike" cap="non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12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sz="1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2"/>
          <p:cNvSpPr txBox="1">
            <a:spLocks noGrp="1"/>
          </p:cNvSpPr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id="484" name="Google Shape;484;p8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82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12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 i="0" u="none" strike="noStrike" cap="non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 i="0" u="none" strike="noStrike" cap="non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320 -&gt;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lang="en" sz="12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lang="en" sz="1200" b="1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200" b="1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sz="1200" b="1" i="1" u="none" strike="noStrike" cap="non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12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lang="en" sz="12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sz="1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6" name="Google Shape;486;p82" descr="Shape 9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82"/>
          <p:cNvSpPr txBox="1"/>
          <p:nvPr/>
        </p:nvSpPr>
        <p:spPr>
          <a:xfrm>
            <a:off x="5084925" y="1503925"/>
            <a:ext cx="4005900" cy="3405900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0.108415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0.140700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0.090830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0.031640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0.014934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0.090210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0.074975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0.058671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0.023464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0.018025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0.098865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0.013985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0.070476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0.065411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0.028783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0.008333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0.020412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0.036749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0.163087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0.117539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0.032256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0.026360</a:t>
            </a: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1" i="0" u="none" strike="noStrike" cap="non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9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0.0483, Accuracy: 9846/10000 </a:t>
            </a:r>
            <a:r>
              <a:rPr lang="en" sz="1100" b="1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(98%)</a:t>
            </a:r>
            <a:endParaRPr sz="5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10-1: Implement CNN</a:t>
            </a:r>
            <a:r>
              <a:rPr lang="en"/>
              <a:t> 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layers </a:t>
            </a:r>
            <a:endParaRPr/>
          </a:p>
        </p:txBody>
      </p:sp>
      <p:pic>
        <p:nvPicPr>
          <p:cNvPr id="493" name="Google Shape;493;p83" descr="Shape 9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59832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0" y="0"/>
            <a:ext cx="9160500" cy="128580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832" y="1419622"/>
            <a:ext cx="280831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Kernel(Filter)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Kernel is used as Feature Detector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1900" y="1408113"/>
            <a:ext cx="6678613" cy="232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976</Words>
  <Application>Microsoft Office PowerPoint</Application>
  <PresentationFormat>如螢幕大小 (16:9)</PresentationFormat>
  <Paragraphs>195</Paragraphs>
  <Slides>62</Slides>
  <Notes>49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62</vt:i4>
      </vt:variant>
    </vt:vector>
  </HeadingPairs>
  <TitlesOfParts>
    <vt:vector size="72" baseType="lpstr">
      <vt:lpstr>Arial</vt:lpstr>
      <vt:lpstr>新細明體</vt:lpstr>
      <vt:lpstr>Helvetica Neue</vt:lpstr>
      <vt:lpstr>Gill Sans</vt:lpstr>
      <vt:lpstr>Consolas</vt:lpstr>
      <vt:lpstr>Merriweather Sans</vt:lpstr>
      <vt:lpstr>Helvetica Neue Light</vt:lpstr>
      <vt:lpstr>Simple Light</vt:lpstr>
      <vt:lpstr>White</vt:lpstr>
      <vt:lpstr>White</vt:lpstr>
      <vt:lpstr>ML/DL for Everyone with  </vt:lpstr>
      <vt:lpstr>CNN</vt:lpstr>
      <vt:lpstr>An Image is a 2D matrix</vt:lpstr>
      <vt:lpstr>A colored image is 3 x 2d matrix</vt:lpstr>
      <vt:lpstr>Two maxtrics interact</vt:lpstr>
      <vt:lpstr>Two maxtrics interact</vt:lpstr>
      <vt:lpstr>投影片 7</vt:lpstr>
      <vt:lpstr>投影片 8</vt:lpstr>
      <vt:lpstr>投影片 9</vt:lpstr>
      <vt:lpstr>投影片 10</vt:lpstr>
      <vt:lpstr>投影片 11</vt:lpstr>
      <vt:lpstr>CNN</vt:lpstr>
      <vt:lpstr>Convolution</vt:lpstr>
      <vt:lpstr>Convolution</vt:lpstr>
      <vt:lpstr>Convolution</vt:lpstr>
      <vt:lpstr>Convolution</vt:lpstr>
      <vt:lpstr>Two images convolve</vt:lpstr>
      <vt:lpstr>投影片 18</vt:lpstr>
      <vt:lpstr>投影片 19</vt:lpstr>
      <vt:lpstr>投影片 20</vt:lpstr>
      <vt:lpstr>Convolution in Action</vt:lpstr>
      <vt:lpstr>Size of featured map</vt:lpstr>
      <vt:lpstr>Depth</vt:lpstr>
      <vt:lpstr>Stride</vt:lpstr>
      <vt:lpstr>Zero Padding</vt:lpstr>
      <vt:lpstr>Convolution with padding in Action</vt:lpstr>
      <vt:lpstr>Convolution with stride in Action</vt:lpstr>
      <vt:lpstr>投影片 28</vt:lpstr>
      <vt:lpstr>投影片 29</vt:lpstr>
      <vt:lpstr>投影片 30</vt:lpstr>
      <vt:lpstr>投影片 31</vt:lpstr>
      <vt:lpstr>投影片 32</vt:lpstr>
      <vt:lpstr>投影片 33</vt:lpstr>
      <vt:lpstr>投影片 34</vt:lpstr>
      <vt:lpstr> Relu</vt:lpstr>
      <vt:lpstr> Max pooling</vt:lpstr>
      <vt:lpstr>Max Pooling in Action</vt:lpstr>
      <vt:lpstr>Avg Pooling in Action</vt:lpstr>
      <vt:lpstr>Max Pooling in Action</vt:lpstr>
      <vt:lpstr>Max Pooling in Action (with padding)</vt:lpstr>
      <vt:lpstr>Max Pooling with depth of 3</vt:lpstr>
      <vt:lpstr>Pooling</vt:lpstr>
      <vt:lpstr>Reaons of pooling</vt:lpstr>
      <vt:lpstr>Fully Connected</vt:lpstr>
      <vt:lpstr>Fully Connected</vt:lpstr>
      <vt:lpstr>CNN</vt:lpstr>
      <vt:lpstr>CNN</vt:lpstr>
      <vt:lpstr>投影片 48</vt:lpstr>
      <vt:lpstr>Locally Connected Features</vt:lpstr>
      <vt:lpstr>Visualize the CNN</vt:lpstr>
      <vt:lpstr>A hand-written digit ‘8’</vt:lpstr>
      <vt:lpstr>A hand-written digit ‘8’</vt:lpstr>
      <vt:lpstr>A hand-written digit ‘8’</vt:lpstr>
      <vt:lpstr>A hand-written digit ‘8’</vt:lpstr>
      <vt:lpstr>A hand-written digit ‘8’</vt:lpstr>
      <vt:lpstr>Simple CNN</vt:lpstr>
      <vt:lpstr>Simple CNN</vt:lpstr>
      <vt:lpstr>Simple CNN</vt:lpstr>
      <vt:lpstr>Simple CNN</vt:lpstr>
      <vt:lpstr>Simple CNN</vt:lpstr>
      <vt:lpstr>Simple CNN</vt:lpstr>
      <vt:lpstr>Exercise 10-1: Implement CNN more layers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50</cp:revision>
  <dcterms:modified xsi:type="dcterms:W3CDTF">2018-09-24T07:20:47Z</dcterms:modified>
</cp:coreProperties>
</file>